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8" r:id="rId1"/>
    <p:sldMasterId id="2147483686" r:id="rId2"/>
    <p:sldMasterId id="2147483706" r:id="rId3"/>
    <p:sldMasterId id="2147483712" r:id="rId4"/>
    <p:sldMasterId id="2147483724" r:id="rId5"/>
  </p:sldMasterIdLst>
  <p:notesMasterIdLst>
    <p:notesMasterId r:id="rId19"/>
  </p:notesMasterIdLst>
  <p:handoutMasterIdLst>
    <p:handoutMasterId r:id="rId20"/>
  </p:handoutMasterIdLst>
  <p:sldIdLst>
    <p:sldId id="256" r:id="rId6"/>
    <p:sldId id="260" r:id="rId7"/>
    <p:sldId id="263" r:id="rId8"/>
    <p:sldId id="264" r:id="rId9"/>
    <p:sldId id="265" r:id="rId10"/>
    <p:sldId id="266" r:id="rId11"/>
    <p:sldId id="267" r:id="rId12"/>
    <p:sldId id="268" r:id="rId13"/>
    <p:sldId id="269" r:id="rId14"/>
    <p:sldId id="262" r:id="rId15"/>
    <p:sldId id="261"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078"/>
    <a:srgbClr val="85A0A9"/>
    <a:srgbClr val="8C5896"/>
    <a:srgbClr val="7C6560"/>
    <a:srgbClr val="29282D"/>
    <a:srgbClr val="E288B6"/>
    <a:srgbClr val="B38F6A"/>
    <a:srgbClr val="6667AB"/>
    <a:srgbClr val="BBBBBB"/>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D178D-489F-4E4B-A64F-C7ECA8309F59}" v="37" dt="2022-11-10T03:25:43.2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snapToGrid="0">
      <p:cViewPr varScale="1">
        <p:scale>
          <a:sx n="90" d="100"/>
          <a:sy n="90" d="100"/>
        </p:scale>
        <p:origin x="232" y="48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8/10/relationships/authors" Target="authors.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11/22/22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11/22/22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11/22/22</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069776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11/22/22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1942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11/22/22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69359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771559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11/22/22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8072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11/22/22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8429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11/22/22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7348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11/22/22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73340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11/22/22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3165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11/22/22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88632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11/22/22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75124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11/22/22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77471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4">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11/22/22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89146311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33" r:id="rId8"/>
    <p:sldLayoutId id="2147483732" r:id="rId9"/>
    <p:sldLayoutId id="2147483727" r:id="rId10"/>
    <p:sldLayoutId id="2147483725" r:id="rId11"/>
    <p:sldLayoutId id="2147483726" r:id="rId12"/>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11/22/22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11/22/22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11/22/22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11/22/22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svg"/><Relationship Id="rId12"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21.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22.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3.jpe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 name="Title 2">
            <a:extLst>
              <a:ext uri="{FF2B5EF4-FFF2-40B4-BE49-F238E27FC236}">
                <a16:creationId xmlns:a16="http://schemas.microsoft.com/office/drawing/2014/main" id="{BD429B3B-D7B3-0627-8833-31115336B2C5}"/>
              </a:ext>
            </a:extLst>
          </p:cNvPr>
          <p:cNvSpPr>
            <a:spLocks noGrp="1"/>
          </p:cNvSpPr>
          <p:nvPr>
            <p:ph type="title"/>
          </p:nvPr>
        </p:nvSpPr>
        <p:spPr>
          <a:xfrm>
            <a:off x="284219" y="2209599"/>
            <a:ext cx="6591300" cy="2667000"/>
          </a:xfrm>
        </p:spPr>
        <p:txBody>
          <a:bodyPr vert="horz" lIns="91440" tIns="45720" rIns="91440" bIns="45720" rtlCol="0" anchor="b">
            <a:normAutofit fontScale="90000"/>
          </a:bodyPr>
          <a:lstStyle/>
          <a:p>
            <a:pPr>
              <a:lnSpc>
                <a:spcPct val="100000"/>
              </a:lnSpc>
            </a:pPr>
            <a:r>
              <a:rPr lang="en-US" sz="4400" dirty="0">
                <a:solidFill>
                  <a:schemeClr val="tx2"/>
                </a:solidFill>
              </a:rPr>
              <a:t>ISEC0655 Fall 2022</a:t>
            </a:r>
            <a:br>
              <a:rPr lang="en-US" sz="4400" dirty="0">
                <a:solidFill>
                  <a:schemeClr val="tx2"/>
                </a:solidFill>
              </a:rPr>
            </a:br>
            <a:r>
              <a:rPr lang="en-US" sz="4400" dirty="0">
                <a:solidFill>
                  <a:schemeClr val="tx2"/>
                </a:solidFill>
              </a:rPr>
              <a:t>Assignment #2</a:t>
            </a:r>
            <a:br>
              <a:rPr lang="en-US" sz="4400" dirty="0">
                <a:solidFill>
                  <a:schemeClr val="tx2"/>
                </a:solidFill>
              </a:rPr>
            </a:br>
            <a:r>
              <a:rPr lang="en-US" sz="4400" dirty="0">
                <a:solidFill>
                  <a:schemeClr val="tx2"/>
                </a:solidFill>
              </a:rPr>
              <a:t>Executive Summary:</a:t>
            </a:r>
            <a:br>
              <a:rPr lang="en-US" sz="4400" dirty="0">
                <a:solidFill>
                  <a:schemeClr val="tx2"/>
                </a:solidFill>
              </a:rPr>
            </a:br>
            <a:br>
              <a:rPr lang="en-US" sz="4400" dirty="0">
                <a:solidFill>
                  <a:schemeClr val="tx2"/>
                </a:solidFill>
              </a:rPr>
            </a:br>
            <a:r>
              <a:rPr lang="en-US" sz="4400" dirty="0">
                <a:solidFill>
                  <a:schemeClr val="tx2"/>
                </a:solidFill>
              </a:rPr>
              <a:t>Policy of Old computer and device sanitation</a:t>
            </a:r>
            <a:br>
              <a:rPr lang="en-US" sz="4400" dirty="0">
                <a:solidFill>
                  <a:schemeClr val="tx2"/>
                </a:solidFill>
              </a:rPr>
            </a:br>
            <a:endParaRPr lang="en-US" sz="4400" dirty="0">
              <a:solidFill>
                <a:schemeClr val="tx2"/>
              </a:solidFill>
            </a:endParaRPr>
          </a:p>
        </p:txBody>
      </p:sp>
      <p:pic>
        <p:nvPicPr>
          <p:cNvPr id="4" name="Picture 3" descr="An abstract genetic concept">
            <a:extLst>
              <a:ext uri="{FF2B5EF4-FFF2-40B4-BE49-F238E27FC236}">
                <a16:creationId xmlns:a16="http://schemas.microsoft.com/office/drawing/2014/main" id="{8EE1B06B-D084-7F3B-48E7-B6E596A36087}"/>
              </a:ext>
            </a:extLst>
          </p:cNvPr>
          <p:cNvPicPr>
            <a:picLocks noChangeAspect="1"/>
          </p:cNvPicPr>
          <p:nvPr/>
        </p:nvPicPr>
        <p:blipFill rotWithShape="1">
          <a:blip r:embed="rId5"/>
          <a:srcRect l="8332" r="3343" b="3"/>
          <a:stretch/>
        </p:blipFill>
        <p:spPr>
          <a:xfrm>
            <a:off x="7159738" y="-5"/>
            <a:ext cx="5029200" cy="5693802"/>
          </a:xfrm>
          <a:prstGeom prst="rect">
            <a:avLst/>
          </a:prstGeom>
        </p:spPr>
      </p:pic>
      <p:sp>
        <p:nvSpPr>
          <p:cNvPr id="17" name="Rectangle 16">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6">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C6A61BDD-E16A-DA88-9122-50DA81E10567}"/>
              </a:ext>
            </a:extLst>
          </p:cNvPr>
          <p:cNvSpPr txBox="1"/>
          <p:nvPr/>
        </p:nvSpPr>
        <p:spPr>
          <a:xfrm>
            <a:off x="3729841" y="4507267"/>
            <a:ext cx="1592167" cy="369332"/>
          </a:xfrm>
          <a:prstGeom prst="rect">
            <a:avLst/>
          </a:prstGeom>
          <a:noFill/>
        </p:spPr>
        <p:txBody>
          <a:bodyPr wrap="none" rtlCol="0">
            <a:spAutoFit/>
          </a:bodyPr>
          <a:lstStyle/>
          <a:p>
            <a:r>
              <a:rPr lang="en-US" dirty="0"/>
              <a:t>By Eric Webb</a:t>
            </a:r>
          </a:p>
        </p:txBody>
      </p:sp>
      <p:pic>
        <p:nvPicPr>
          <p:cNvPr id="2" name="Audio Recording Nov 22, 2022 at 9:26:49 PM">
            <a:hlinkClick r:id="" action="ppaction://media"/>
            <a:extLst>
              <a:ext uri="{FF2B5EF4-FFF2-40B4-BE49-F238E27FC236}">
                <a16:creationId xmlns:a16="http://schemas.microsoft.com/office/drawing/2014/main" id="{992F040C-FED3-3140-342E-92602F27418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119524" y="5869505"/>
            <a:ext cx="812800" cy="812800"/>
          </a:xfrm>
          <a:prstGeom prst="rect">
            <a:avLst/>
          </a:prstGeom>
        </p:spPr>
      </p:pic>
    </p:spTree>
    <p:extLst>
      <p:ext uri="{BB962C8B-B14F-4D97-AF65-F5344CB8AC3E}">
        <p14:creationId xmlns:p14="http://schemas.microsoft.com/office/powerpoint/2010/main" val="226779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D97D635-3780-568B-03E4-BA80609B854B}"/>
              </a:ext>
            </a:extLst>
          </p:cNvPr>
          <p:cNvSpPr txBox="1"/>
          <p:nvPr/>
        </p:nvSpPr>
        <p:spPr>
          <a:xfrm>
            <a:off x="5707794" y="-80952"/>
            <a:ext cx="6484206" cy="7243330"/>
          </a:xfrm>
          <a:prstGeom prst="rect">
            <a:avLst/>
          </a:prstGeom>
          <a:noFill/>
        </p:spPr>
        <p:txBody>
          <a:bodyPr wrap="square">
            <a:spAutoFit/>
          </a:bodyPr>
          <a:lstStyle/>
          <a:p>
            <a:pPr marL="0" marR="0" indent="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Development:</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Establish and document new policies and accountabilities.</a:t>
            </a:r>
          </a:p>
          <a:p>
            <a:pPr marL="0" marR="0" indent="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Establish and document agreed upon procedures checklist and peer-review.</a:t>
            </a:r>
          </a:p>
          <a:p>
            <a:pPr marL="0" marR="0" indent="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Establish chosen sanitization technique.</a:t>
            </a:r>
          </a:p>
          <a:p>
            <a:pPr marL="0" marR="0" indent="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Establish and document metrics for sanitization results.</a:t>
            </a:r>
          </a:p>
          <a:p>
            <a:pPr marL="0" marR="0" indent="-635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Integration:</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635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Verify employees can sanitize a device properly and follow policies and procedures.</a:t>
            </a:r>
          </a:p>
          <a:p>
            <a:pPr marL="0" marR="0" indent="-635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Deployment:</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635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Roll out new policies and procedures company wide.</a:t>
            </a:r>
          </a:p>
          <a:p>
            <a:pPr marL="0" marR="0" indent="-635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Quality Testing:</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635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Get third party audit  on sanitized device.</a:t>
            </a:r>
          </a:p>
          <a:p>
            <a:pPr marL="0" marR="0" indent="-635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Maintenance:</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635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Maintain software licensing if needed for sanitization, maintain briefings, and audits.</a:t>
            </a:r>
          </a:p>
          <a:p>
            <a:pPr marL="0" marR="0" indent="-635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Systems End of Life:</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635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Establish a replacement before end of life. Make sure this process is replicable and redundant.</a:t>
            </a:r>
          </a:p>
          <a:p>
            <a:pPr marL="0" marR="0" indent="-635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 </a:t>
            </a:r>
          </a:p>
        </p:txBody>
      </p:sp>
      <p:sp>
        <p:nvSpPr>
          <p:cNvPr id="14" name="TextBox 13">
            <a:extLst>
              <a:ext uri="{FF2B5EF4-FFF2-40B4-BE49-F238E27FC236}">
                <a16:creationId xmlns:a16="http://schemas.microsoft.com/office/drawing/2014/main" id="{C7FE0787-9D4A-28BF-FBDD-39BB3CC26FCC}"/>
              </a:ext>
            </a:extLst>
          </p:cNvPr>
          <p:cNvSpPr txBox="1"/>
          <p:nvPr/>
        </p:nvSpPr>
        <p:spPr>
          <a:xfrm>
            <a:off x="404169" y="-298167"/>
            <a:ext cx="11680225" cy="916148"/>
          </a:xfrm>
          <a:prstGeom prst="rect">
            <a:avLst/>
          </a:prstGeom>
          <a:noFill/>
        </p:spPr>
        <p:txBody>
          <a:bodyPr wrap="square">
            <a:spAutoFit/>
          </a:bodyPr>
          <a:lstStyle/>
          <a:p>
            <a:pPr marL="0" marR="0" indent="-6350">
              <a:lnSpc>
                <a:spcPct val="197000"/>
              </a:lnSpc>
              <a:spcBef>
                <a:spcPts val="0"/>
              </a:spcBef>
              <a:spcAft>
                <a:spcPts val="0"/>
              </a:spcAft>
            </a:pPr>
            <a:r>
              <a:rPr lang="en-US" sz="3200" u="sng" dirty="0">
                <a:solidFill>
                  <a:schemeClr val="bg1"/>
                </a:solidFill>
                <a:effectLst/>
                <a:latin typeface="Times New Roman" panose="02020603050405020304" pitchFamily="18" charset="0"/>
                <a:ea typeface="Times New Roman" panose="02020603050405020304" pitchFamily="18" charset="0"/>
              </a:rPr>
              <a:t>Information Security Strategy.</a:t>
            </a:r>
            <a:endParaRPr lang="en-US" sz="3200" dirty="0">
              <a:solidFill>
                <a:schemeClr val="bg1"/>
              </a:solidFill>
              <a:effectLst/>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844A4A44-0FE4-3D79-D151-560B0B08B356}"/>
              </a:ext>
            </a:extLst>
          </p:cNvPr>
          <p:cNvSpPr txBox="1"/>
          <p:nvPr/>
        </p:nvSpPr>
        <p:spPr>
          <a:xfrm>
            <a:off x="248163" y="424412"/>
            <a:ext cx="5548184" cy="6818918"/>
          </a:xfrm>
          <a:prstGeom prst="rect">
            <a:avLst/>
          </a:prstGeom>
          <a:noFill/>
        </p:spPr>
        <p:txBody>
          <a:bodyPr wrap="square">
            <a:spAutoFit/>
          </a:bodyPr>
          <a:lstStyle/>
          <a:p>
            <a:pPr marL="0" marR="0" indent="-635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Requirements:</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635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Devices need to be properly sanitized from previous users before lending to new user.</a:t>
            </a:r>
          </a:p>
          <a:p>
            <a:pPr marL="0" marR="0" indent="-635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Feasibility:</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635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Very feasible and relatively cheap operation costs.</a:t>
            </a:r>
          </a:p>
          <a:p>
            <a:pPr marL="0" marR="0" indent="-635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Design:</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Policies and procedures in place to sanitize both hard and soft data of device.</a:t>
            </a:r>
          </a:p>
          <a:p>
            <a:pPr marL="0" marR="0" indent="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Proper accountability of sanitization with checklists and peer reviews.</a:t>
            </a:r>
          </a:p>
          <a:p>
            <a:pPr marL="0" marR="0" indent="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Technical implementation of sanitization via cryptographic or data erasure.</a:t>
            </a:r>
          </a:p>
          <a:p>
            <a:pPr marL="0" marR="0" indent="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Periodic briefings on data sanitization.</a:t>
            </a:r>
          </a:p>
          <a:p>
            <a:pPr marL="0" marR="0" indent="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Metrics of devices being sanitized properly.</a:t>
            </a:r>
          </a:p>
          <a:p>
            <a:pPr marL="0" marR="0" indent="0">
              <a:lnSpc>
                <a:spcPct val="197000"/>
              </a:lnSpc>
              <a:spcBef>
                <a:spcPts val="0"/>
              </a:spcBef>
              <a:spcAft>
                <a:spcPts val="0"/>
              </a:spcAft>
            </a:pPr>
            <a:r>
              <a:rPr lang="en-US" sz="1400" b="1" dirty="0">
                <a:solidFill>
                  <a:srgbClr val="000000"/>
                </a:solidFill>
                <a:effectLst/>
                <a:latin typeface="Times New Roman" panose="02020603050405020304" pitchFamily="18" charset="0"/>
                <a:ea typeface="Times New Roman" panose="02020603050405020304" pitchFamily="18" charset="0"/>
              </a:rPr>
              <a:t>Proof of Concept:</a:t>
            </a:r>
            <a:endParaRPr lang="en-US" sz="1400" dirty="0">
              <a:solidFill>
                <a:srgbClr val="000000"/>
              </a:solidFill>
              <a:effectLst/>
              <a:latin typeface="Times New Roman" panose="02020603050405020304" pitchFamily="18" charset="0"/>
              <a:ea typeface="Times New Roman" panose="02020603050405020304" pitchFamily="18" charset="0"/>
            </a:endParaRPr>
          </a:p>
          <a:p>
            <a:pPr marL="0" marR="0" indent="-6350">
              <a:lnSpc>
                <a:spcPct val="19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Take a single device, sanitize it with new policy and procedures, get it peer reviewed, then audit it to see if it is truly sanitized.</a:t>
            </a:r>
          </a:p>
          <a:p>
            <a:pPr marL="0" marR="0" indent="0">
              <a:lnSpc>
                <a:spcPct val="197000"/>
              </a:lnSpc>
              <a:spcBef>
                <a:spcPts val="0"/>
              </a:spcBef>
              <a:spcAft>
                <a:spcPts val="0"/>
              </a:spcAft>
            </a:pPr>
            <a:endParaRPr lang="en-US" sz="1400" dirty="0">
              <a:solidFill>
                <a:srgbClr val="000000"/>
              </a:solidFill>
              <a:effectLst/>
              <a:latin typeface="Times New Roman" panose="02020603050405020304" pitchFamily="18" charset="0"/>
              <a:ea typeface="Times New Roman" panose="02020603050405020304" pitchFamily="18" charset="0"/>
            </a:endParaRPr>
          </a:p>
        </p:txBody>
      </p:sp>
      <p:pic>
        <p:nvPicPr>
          <p:cNvPr id="30" name="Graphic 29" descr="Programmer male with solid fill">
            <a:extLst>
              <a:ext uri="{FF2B5EF4-FFF2-40B4-BE49-F238E27FC236}">
                <a16:creationId xmlns:a16="http://schemas.microsoft.com/office/drawing/2014/main" id="{00A45402-ABEF-6FE3-0759-EE2729EA95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9112" y="4857750"/>
            <a:ext cx="914400" cy="914400"/>
          </a:xfrm>
          <a:prstGeom prst="rect">
            <a:avLst/>
          </a:prstGeom>
        </p:spPr>
      </p:pic>
      <p:pic>
        <p:nvPicPr>
          <p:cNvPr id="36" name="Graphic 35" descr="Computer outline">
            <a:extLst>
              <a:ext uri="{FF2B5EF4-FFF2-40B4-BE49-F238E27FC236}">
                <a16:creationId xmlns:a16="http://schemas.microsoft.com/office/drawing/2014/main" id="{8AC54343-3DB7-813F-09AD-8463EACAD5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2615" y="2971800"/>
            <a:ext cx="2051222" cy="2051222"/>
          </a:xfrm>
          <a:prstGeom prst="rect">
            <a:avLst/>
          </a:prstGeom>
        </p:spPr>
      </p:pic>
      <p:pic>
        <p:nvPicPr>
          <p:cNvPr id="38" name="Graphic 37" descr="Smart Phone with solid fill">
            <a:extLst>
              <a:ext uri="{FF2B5EF4-FFF2-40B4-BE49-F238E27FC236}">
                <a16:creationId xmlns:a16="http://schemas.microsoft.com/office/drawing/2014/main" id="{5F2880A5-A9D6-139B-D659-45B837AFA2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90592" y="1414462"/>
            <a:ext cx="1443038" cy="1443038"/>
          </a:xfrm>
          <a:prstGeom prst="rect">
            <a:avLst/>
          </a:prstGeom>
        </p:spPr>
      </p:pic>
      <p:pic>
        <p:nvPicPr>
          <p:cNvPr id="40" name="Graphic 39" descr="Contract with solid fill">
            <a:extLst>
              <a:ext uri="{FF2B5EF4-FFF2-40B4-BE49-F238E27FC236}">
                <a16:creationId xmlns:a16="http://schemas.microsoft.com/office/drawing/2014/main" id="{F27AB68F-7CF2-2FC7-AEEC-F43DD2A960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04255" y="1414462"/>
            <a:ext cx="914400" cy="914400"/>
          </a:xfrm>
          <a:prstGeom prst="rect">
            <a:avLst/>
          </a:prstGeom>
        </p:spPr>
      </p:pic>
      <p:pic>
        <p:nvPicPr>
          <p:cNvPr id="41" name="Audio Recording Nov 22, 2022 at 10:53:14 PM">
            <a:hlinkClick r:id="" action="ppaction://media"/>
            <a:extLst>
              <a:ext uri="{FF2B5EF4-FFF2-40B4-BE49-F238E27FC236}">
                <a16:creationId xmlns:a16="http://schemas.microsoft.com/office/drawing/2014/main" id="{F8185FAA-7F70-D27F-7B0D-177C534D880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236208" y="3471035"/>
            <a:ext cx="812800" cy="812800"/>
          </a:xfrm>
          <a:prstGeom prst="rect">
            <a:avLst/>
          </a:prstGeom>
        </p:spPr>
      </p:pic>
    </p:spTree>
    <p:extLst>
      <p:ext uri="{BB962C8B-B14F-4D97-AF65-F5344CB8AC3E}">
        <p14:creationId xmlns:p14="http://schemas.microsoft.com/office/powerpoint/2010/main" val="100664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44"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9E71428A-BC9E-32B3-A14A-88162AE15FAD}"/>
              </a:ext>
            </a:extLst>
          </p:cNvPr>
          <p:cNvSpPr>
            <a:spLocks noGrp="1"/>
          </p:cNvSpPr>
          <p:nvPr>
            <p:ph type="title"/>
          </p:nvPr>
        </p:nvSpPr>
        <p:spPr>
          <a:xfrm>
            <a:off x="838200" y="586992"/>
            <a:ext cx="4953000" cy="1664573"/>
          </a:xfrm>
        </p:spPr>
        <p:txBody>
          <a:bodyPr vert="horz" lIns="91440" tIns="45720" rIns="91440" bIns="45720" rtlCol="0" anchor="ctr">
            <a:normAutofit/>
          </a:bodyPr>
          <a:lstStyle/>
          <a:p>
            <a:pPr>
              <a:lnSpc>
                <a:spcPct val="90000"/>
              </a:lnSpc>
            </a:pPr>
            <a:r>
              <a:rPr lang="en-US" sz="2400"/>
              <a:t>Implementation plan, resources needed, and a plan on how to gather support.</a:t>
            </a:r>
            <a:br>
              <a:rPr lang="en-US" sz="2400"/>
            </a:br>
            <a:endParaRPr lang="en-US" sz="2400" dirty="0"/>
          </a:p>
        </p:txBody>
      </p:sp>
      <p:sp>
        <p:nvSpPr>
          <p:cNvPr id="10" name="TextBox 9">
            <a:extLst>
              <a:ext uri="{FF2B5EF4-FFF2-40B4-BE49-F238E27FC236}">
                <a16:creationId xmlns:a16="http://schemas.microsoft.com/office/drawing/2014/main" id="{6B889BD3-22B3-2DE9-FB34-BFD3F5153078}"/>
              </a:ext>
            </a:extLst>
          </p:cNvPr>
          <p:cNvSpPr txBox="1"/>
          <p:nvPr/>
        </p:nvSpPr>
        <p:spPr>
          <a:xfrm>
            <a:off x="838200" y="2411653"/>
            <a:ext cx="4952681" cy="3728613"/>
          </a:xfrm>
          <a:prstGeom prst="rect">
            <a:avLst/>
          </a:prstGeom>
        </p:spPr>
        <p:txBody>
          <a:bodyPr vert="horz" lIns="91440" tIns="45720" rIns="91440" bIns="45720" rtlCol="0">
            <a:normAutofit/>
          </a:bodyPr>
          <a:lstStyle/>
          <a:p>
            <a:pPr marL="0" marR="0" indent="-228600">
              <a:spcBef>
                <a:spcPts val="0"/>
              </a:spcBef>
              <a:spcAft>
                <a:spcPts val="600"/>
              </a:spcAft>
              <a:buClr>
                <a:schemeClr val="accent1"/>
              </a:buClr>
              <a:buFont typeface="Arial" panose="020B0604020202020204" pitchFamily="34" charset="0"/>
              <a:buChar char="•"/>
            </a:pPr>
            <a:r>
              <a:rPr lang="en-US" sz="1500">
                <a:solidFill>
                  <a:schemeClr val="bg1"/>
                </a:solidFill>
                <a:effectLst/>
              </a:rPr>
              <a:t>My plan on how to gather support from the board of directors is to explain to them the potential impact this can have on an organization compared to the relatively cheap solution for the problem. This can be done with industry examples where backdoors have been left on company machines that were not properly sanitized.</a:t>
            </a:r>
          </a:p>
          <a:p>
            <a:pPr marL="0" marR="0" indent="-228600">
              <a:spcBef>
                <a:spcPts val="0"/>
              </a:spcBef>
              <a:spcAft>
                <a:spcPts val="600"/>
              </a:spcAft>
              <a:buClr>
                <a:schemeClr val="accent1"/>
              </a:buClr>
              <a:buFont typeface="Arial" panose="020B0604020202020204" pitchFamily="34" charset="0"/>
              <a:buChar char="•"/>
            </a:pPr>
            <a:r>
              <a:rPr lang="en-US" sz="1500">
                <a:solidFill>
                  <a:schemeClr val="bg1"/>
                </a:solidFill>
                <a:effectLst/>
              </a:rPr>
              <a:t>	Resources Needed:</a:t>
            </a:r>
          </a:p>
          <a:p>
            <a:pPr marL="342900" marR="0" lvl="0" indent="-228600">
              <a:spcBef>
                <a:spcPts val="0"/>
              </a:spcBef>
              <a:spcAft>
                <a:spcPts val="600"/>
              </a:spcAft>
              <a:buClr>
                <a:schemeClr val="accent1"/>
              </a:buClr>
              <a:buFont typeface="Arial" panose="020B0604020202020204" pitchFamily="34" charset="0"/>
              <a:buChar char="•"/>
            </a:pPr>
            <a:r>
              <a:rPr lang="en-US" sz="1500">
                <a:solidFill>
                  <a:schemeClr val="bg1"/>
                </a:solidFill>
                <a:effectLst/>
              </a:rPr>
              <a:t>Written policy of how to handle device sanitization.</a:t>
            </a:r>
          </a:p>
          <a:p>
            <a:pPr marL="342900" marR="0" lvl="0" indent="-228600">
              <a:spcBef>
                <a:spcPts val="0"/>
              </a:spcBef>
              <a:spcAft>
                <a:spcPts val="600"/>
              </a:spcAft>
              <a:buClr>
                <a:schemeClr val="accent1"/>
              </a:buClr>
              <a:buFont typeface="Arial" panose="020B0604020202020204" pitchFamily="34" charset="0"/>
              <a:buChar char="•"/>
            </a:pPr>
            <a:r>
              <a:rPr lang="en-US" sz="1500">
                <a:solidFill>
                  <a:schemeClr val="bg1"/>
                </a:solidFill>
                <a:effectLst/>
              </a:rPr>
              <a:t>Written procedures of handling device sanitization.</a:t>
            </a:r>
          </a:p>
          <a:p>
            <a:pPr marL="342900" marR="0" lvl="0" indent="-228600">
              <a:spcBef>
                <a:spcPts val="0"/>
              </a:spcBef>
              <a:spcAft>
                <a:spcPts val="600"/>
              </a:spcAft>
              <a:buClr>
                <a:schemeClr val="accent1"/>
              </a:buClr>
              <a:buFont typeface="Arial" panose="020B0604020202020204" pitchFamily="34" charset="0"/>
              <a:buChar char="•"/>
            </a:pPr>
            <a:r>
              <a:rPr lang="en-US" sz="1500">
                <a:solidFill>
                  <a:schemeClr val="bg1"/>
                </a:solidFill>
                <a:effectLst/>
              </a:rPr>
              <a:t>X employees dedicated to this task.</a:t>
            </a:r>
          </a:p>
          <a:p>
            <a:pPr marL="342900" marR="0" lvl="0" indent="-228600">
              <a:spcBef>
                <a:spcPts val="0"/>
              </a:spcBef>
              <a:spcAft>
                <a:spcPts val="600"/>
              </a:spcAft>
              <a:buClr>
                <a:schemeClr val="accent1"/>
              </a:buClr>
              <a:buFont typeface="Arial" panose="020B0604020202020204" pitchFamily="34" charset="0"/>
              <a:buChar char="•"/>
            </a:pPr>
            <a:r>
              <a:rPr lang="en-US" sz="1500">
                <a:solidFill>
                  <a:schemeClr val="bg1"/>
                </a:solidFill>
                <a:effectLst/>
              </a:rPr>
              <a:t>X devices capable of performing sanitization.</a:t>
            </a:r>
          </a:p>
          <a:p>
            <a:pPr marL="342900" marR="0" lvl="0" indent="-228600">
              <a:spcBef>
                <a:spcPts val="0"/>
              </a:spcBef>
              <a:spcAft>
                <a:spcPts val="600"/>
              </a:spcAft>
              <a:buClr>
                <a:schemeClr val="accent1"/>
              </a:buClr>
              <a:buFont typeface="Arial" panose="020B0604020202020204" pitchFamily="34" charset="0"/>
              <a:buChar char="•"/>
            </a:pPr>
            <a:r>
              <a:rPr lang="en-US" sz="1500">
                <a:solidFill>
                  <a:schemeClr val="bg1"/>
                </a:solidFill>
                <a:effectLst/>
              </a:rPr>
              <a:t>X software package licensing for sanitization.</a:t>
            </a:r>
          </a:p>
          <a:p>
            <a:pPr marL="342900" marR="0" lvl="0" indent="-228600">
              <a:spcBef>
                <a:spcPts val="0"/>
              </a:spcBef>
              <a:spcAft>
                <a:spcPts val="600"/>
              </a:spcAft>
              <a:buClr>
                <a:schemeClr val="accent1"/>
              </a:buClr>
              <a:buFont typeface="Arial" panose="020B0604020202020204" pitchFamily="34" charset="0"/>
              <a:buChar char="•"/>
            </a:pPr>
            <a:r>
              <a:rPr lang="en-US" sz="1500">
                <a:solidFill>
                  <a:schemeClr val="bg1"/>
                </a:solidFill>
                <a:effectLst/>
              </a:rPr>
              <a:t>X trainings for sanitization.</a:t>
            </a:r>
          </a:p>
        </p:txBody>
      </p:sp>
      <p:pic>
        <p:nvPicPr>
          <p:cNvPr id="14" name="Picture 13" descr="People in a meeting">
            <a:extLst>
              <a:ext uri="{FF2B5EF4-FFF2-40B4-BE49-F238E27FC236}">
                <a16:creationId xmlns:a16="http://schemas.microsoft.com/office/drawing/2014/main" id="{B0EA640A-8D76-7286-DF6C-EB70F142F8AB}"/>
              </a:ext>
            </a:extLst>
          </p:cNvPr>
          <p:cNvPicPr>
            <a:picLocks noChangeAspect="1"/>
          </p:cNvPicPr>
          <p:nvPr/>
        </p:nvPicPr>
        <p:blipFill rotWithShape="1">
          <a:blip r:embed="rId5"/>
          <a:srcRect l="29015" r="15822" b="-2"/>
          <a:stretch/>
        </p:blipFill>
        <p:spPr>
          <a:xfrm>
            <a:off x="6858001" y="567942"/>
            <a:ext cx="4724400" cy="5716862"/>
          </a:xfrm>
          <a:prstGeom prst="rect">
            <a:avLst/>
          </a:prstGeom>
        </p:spPr>
      </p:pic>
      <p:pic>
        <p:nvPicPr>
          <p:cNvPr id="15" name="Audio Recording Nov 22, 2022 at 10:54:41 PM">
            <a:hlinkClick r:id="" action="ppaction://media"/>
            <a:extLst>
              <a:ext uri="{FF2B5EF4-FFF2-40B4-BE49-F238E27FC236}">
                <a16:creationId xmlns:a16="http://schemas.microsoft.com/office/drawing/2014/main" id="{88BBCF92-1D1D-A732-1DE7-D00F232C07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978081" y="5864608"/>
            <a:ext cx="812800" cy="812800"/>
          </a:xfrm>
          <a:prstGeom prst="rect">
            <a:avLst/>
          </a:prstGeom>
        </p:spPr>
      </p:pic>
    </p:spTree>
    <p:extLst>
      <p:ext uri="{BB962C8B-B14F-4D97-AF65-F5344CB8AC3E}">
        <p14:creationId xmlns:p14="http://schemas.microsoft.com/office/powerpoint/2010/main" val="30426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3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9085457-BA09-4C0C-0230-E319EEE7B26E}"/>
              </a:ext>
            </a:extLst>
          </p:cNvPr>
          <p:cNvSpPr txBox="1"/>
          <p:nvPr/>
        </p:nvSpPr>
        <p:spPr>
          <a:xfrm>
            <a:off x="838200" y="381000"/>
            <a:ext cx="10003218" cy="1600124"/>
          </a:xfrm>
          <a:prstGeom prst="rect">
            <a:avLst/>
          </a:prstGeom>
        </p:spPr>
        <p:txBody>
          <a:bodyPr vert="horz" lIns="91440" tIns="45720" rIns="91440" bIns="45720" rtlCol="0" anchor="ctr">
            <a:normAutofit/>
          </a:bodyPr>
          <a:lstStyle/>
          <a:p>
            <a:pPr marL="0" marR="0" indent="-6350">
              <a:spcBef>
                <a:spcPct val="0"/>
              </a:spcBef>
              <a:spcAft>
                <a:spcPts val="600"/>
              </a:spcAft>
            </a:pPr>
            <a:r>
              <a:rPr lang="en-US" sz="4400" b="1" u="sng">
                <a:solidFill>
                  <a:schemeClr val="bg1"/>
                </a:solidFill>
                <a:effectLst/>
                <a:latin typeface="+mj-lt"/>
                <a:ea typeface="+mj-ea"/>
                <a:cs typeface="+mj-cs"/>
              </a:rPr>
              <a:t>Metrics and </a:t>
            </a:r>
            <a:r>
              <a:rPr lang="en-US" sz="4400" b="1" u="sng">
                <a:solidFill>
                  <a:schemeClr val="bg1"/>
                </a:solidFill>
                <a:latin typeface="+mj-lt"/>
                <a:ea typeface="+mj-ea"/>
                <a:cs typeface="+mj-cs"/>
              </a:rPr>
              <a:t>M</a:t>
            </a:r>
            <a:r>
              <a:rPr lang="en-US" sz="4400" b="1" u="sng">
                <a:solidFill>
                  <a:schemeClr val="bg1"/>
                </a:solidFill>
                <a:effectLst/>
                <a:latin typeface="+mj-lt"/>
                <a:ea typeface="+mj-ea"/>
                <a:cs typeface="+mj-cs"/>
              </a:rPr>
              <a:t>onitoring.</a:t>
            </a:r>
            <a:endParaRPr lang="en-US" sz="4400" b="1">
              <a:solidFill>
                <a:schemeClr val="bg1"/>
              </a:solidFill>
              <a:effectLst/>
              <a:latin typeface="+mj-lt"/>
              <a:ea typeface="+mj-ea"/>
              <a:cs typeface="+mj-cs"/>
            </a:endParaRPr>
          </a:p>
        </p:txBody>
      </p:sp>
      <p:sp>
        <p:nvSpPr>
          <p:cNvPr id="9" name="TextBox 8">
            <a:extLst>
              <a:ext uri="{FF2B5EF4-FFF2-40B4-BE49-F238E27FC236}">
                <a16:creationId xmlns:a16="http://schemas.microsoft.com/office/drawing/2014/main" id="{2D39DA89-0FBA-967D-331F-904AA6BAF90D}"/>
              </a:ext>
            </a:extLst>
          </p:cNvPr>
          <p:cNvSpPr txBox="1"/>
          <p:nvPr/>
        </p:nvSpPr>
        <p:spPr>
          <a:xfrm>
            <a:off x="838200" y="2514600"/>
            <a:ext cx="4876800" cy="3783586"/>
          </a:xfrm>
          <a:prstGeom prst="rect">
            <a:avLst/>
          </a:prstGeom>
        </p:spPr>
        <p:txBody>
          <a:bodyPr vert="horz" lIns="91440" tIns="45720" rIns="91440" bIns="45720" rtlCol="0" anchor="ctr">
            <a:normAutofit/>
          </a:bodyPr>
          <a:lstStyle/>
          <a:p>
            <a:pPr marL="0" marR="0" indent="-228600">
              <a:lnSpc>
                <a:spcPct val="110000"/>
              </a:lnSpc>
              <a:spcBef>
                <a:spcPts val="0"/>
              </a:spcBef>
              <a:spcAft>
                <a:spcPts val="600"/>
              </a:spcAft>
              <a:buClr>
                <a:schemeClr val="accent1"/>
              </a:buClr>
              <a:buFont typeface="Arial" panose="020B0604020202020204" pitchFamily="34" charset="0"/>
              <a:buChar char="•"/>
            </a:pPr>
            <a:r>
              <a:rPr lang="en-US">
                <a:solidFill>
                  <a:schemeClr val="tx2"/>
                </a:solidFill>
                <a:effectLst/>
              </a:rPr>
              <a:t>A good metric is to send out a company surveys to employees asking them if their current devices have an old account on it. The same survey would be sent out to new hires after the processes have been implemented to see if their devices have not been sanitized.</a:t>
            </a:r>
          </a:p>
          <a:p>
            <a:pPr marL="0" marR="0" indent="-228600">
              <a:lnSpc>
                <a:spcPct val="110000"/>
              </a:lnSpc>
              <a:spcBef>
                <a:spcPts val="0"/>
              </a:spcBef>
              <a:spcAft>
                <a:spcPts val="600"/>
              </a:spcAft>
              <a:buClr>
                <a:schemeClr val="accent1"/>
              </a:buClr>
              <a:buFont typeface="Arial" panose="020B0604020202020204" pitchFamily="34" charset="0"/>
              <a:buChar char="•"/>
            </a:pPr>
            <a:r>
              <a:rPr lang="en-US">
                <a:solidFill>
                  <a:schemeClr val="tx2"/>
                </a:solidFill>
                <a:effectLst/>
              </a:rPr>
              <a:t>Another metric is to look at the devices being turned in for sanitization. If they have more than one account tied to them then they were not properly sanitized before the last user.</a:t>
            </a:r>
          </a:p>
        </p:txBody>
      </p:sp>
      <p:pic>
        <p:nvPicPr>
          <p:cNvPr id="17" name="Picture 16" descr="Financial graphs on a dark display">
            <a:extLst>
              <a:ext uri="{FF2B5EF4-FFF2-40B4-BE49-F238E27FC236}">
                <a16:creationId xmlns:a16="http://schemas.microsoft.com/office/drawing/2014/main" id="{1F70E8A1-89FB-0CE2-7627-82BDAA6801EC}"/>
              </a:ext>
            </a:extLst>
          </p:cNvPr>
          <p:cNvPicPr>
            <a:picLocks noChangeAspect="1"/>
          </p:cNvPicPr>
          <p:nvPr/>
        </p:nvPicPr>
        <p:blipFill rotWithShape="1">
          <a:blip r:embed="rId5"/>
          <a:srcRect l="6659" r="9900" b="1"/>
          <a:stretch/>
        </p:blipFill>
        <p:spPr>
          <a:xfrm>
            <a:off x="5996628" y="2217529"/>
            <a:ext cx="6195372" cy="4640471"/>
          </a:xfrm>
          <a:prstGeom prst="rect">
            <a:avLst/>
          </a:prstGeom>
        </p:spPr>
      </p:pic>
      <p:pic>
        <p:nvPicPr>
          <p:cNvPr id="19" name="Audio Recording Nov 22, 2022 at 10:55:48 PM">
            <a:hlinkClick r:id="" action="ppaction://media"/>
            <a:extLst>
              <a:ext uri="{FF2B5EF4-FFF2-40B4-BE49-F238E27FC236}">
                <a16:creationId xmlns:a16="http://schemas.microsoft.com/office/drawing/2014/main" id="{6BBABAA6-30E3-1646-F791-BDFACD71C8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53200" y="5891786"/>
            <a:ext cx="812800" cy="812800"/>
          </a:xfrm>
          <a:prstGeom prst="rect">
            <a:avLst/>
          </a:prstGeom>
        </p:spPr>
      </p:pic>
    </p:spTree>
    <p:extLst>
      <p:ext uri="{BB962C8B-B14F-4D97-AF65-F5344CB8AC3E}">
        <p14:creationId xmlns:p14="http://schemas.microsoft.com/office/powerpoint/2010/main" val="425695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9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4">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Checkmate move on chessboard">
            <a:extLst>
              <a:ext uri="{FF2B5EF4-FFF2-40B4-BE49-F238E27FC236}">
                <a16:creationId xmlns:a16="http://schemas.microsoft.com/office/drawing/2014/main" id="{97BB377A-F925-E65D-0223-E4A3813D2FFF}"/>
              </a:ext>
            </a:extLst>
          </p:cNvPr>
          <p:cNvPicPr>
            <a:picLocks noChangeAspect="1"/>
          </p:cNvPicPr>
          <p:nvPr/>
        </p:nvPicPr>
        <p:blipFill rotWithShape="1">
          <a:blip r:embed="rId5">
            <a:alphaModFix amt="60000"/>
          </a:blip>
          <a:srcRect t="15410" r="-1" b="-1"/>
          <a:stretch/>
        </p:blipFill>
        <p:spPr>
          <a:xfrm>
            <a:off x="1524" y="688"/>
            <a:ext cx="12188952" cy="6856624"/>
          </a:xfrm>
          <a:prstGeom prst="rect">
            <a:avLst/>
          </a:prstGeom>
        </p:spPr>
      </p:pic>
      <p:sp>
        <p:nvSpPr>
          <p:cNvPr id="10" name="TextBox 9">
            <a:extLst>
              <a:ext uri="{FF2B5EF4-FFF2-40B4-BE49-F238E27FC236}">
                <a16:creationId xmlns:a16="http://schemas.microsoft.com/office/drawing/2014/main" id="{D047397F-03F2-2D5D-07C5-7204362ABE73}"/>
              </a:ext>
            </a:extLst>
          </p:cNvPr>
          <p:cNvSpPr txBox="1"/>
          <p:nvPr/>
        </p:nvSpPr>
        <p:spPr>
          <a:xfrm>
            <a:off x="2657474" y="791874"/>
            <a:ext cx="7583303" cy="5017076"/>
          </a:xfrm>
          <a:prstGeom prst="rect">
            <a:avLst/>
          </a:prstGeom>
        </p:spPr>
        <p:txBody>
          <a:bodyPr vert="horz" lIns="91440" tIns="45720" rIns="91440" bIns="45720" rtlCol="0" anchor="ctr">
            <a:noAutofit/>
          </a:bodyPr>
          <a:lstStyle/>
          <a:p>
            <a:pPr marR="0">
              <a:spcBef>
                <a:spcPts val="0"/>
              </a:spcBef>
              <a:spcAft>
                <a:spcPts val="600"/>
              </a:spcAft>
              <a:buClr>
                <a:schemeClr val="accent1"/>
              </a:buClr>
            </a:pPr>
            <a:r>
              <a:rPr lang="en-US" sz="2400" i="1" dirty="0">
                <a:solidFill>
                  <a:srgbClr val="FFFFFF"/>
                </a:solidFill>
                <a:effectLst/>
              </a:rPr>
              <a:t>Dear Executives,</a:t>
            </a:r>
          </a:p>
          <a:p>
            <a:pPr marR="0">
              <a:spcBef>
                <a:spcPts val="0"/>
              </a:spcBef>
              <a:spcAft>
                <a:spcPts val="600"/>
              </a:spcAft>
              <a:buClr>
                <a:schemeClr val="accent1"/>
              </a:buClr>
            </a:pPr>
            <a:r>
              <a:rPr lang="en-US" sz="2400" i="1" dirty="0">
                <a:solidFill>
                  <a:srgbClr val="FFFFFF"/>
                </a:solidFill>
                <a:effectLst/>
              </a:rPr>
              <a:t>	It is my opinion that maintaining an old computer and device sanitization policy can be quite difficult given the scale of the company, and I believe with a little adjustment success can be very realistic and achievable with little cost. This can be done through effective policy and procedures, accountability, proper training, and the correct tools. The objectives mentioned above are very likely to obtain their desired outcomes and I predict the chances of success to be very high.  I would suggest implementing a stronger sanitization policy effective immediately.</a:t>
            </a:r>
          </a:p>
          <a:p>
            <a:pPr marR="0">
              <a:spcBef>
                <a:spcPts val="0"/>
              </a:spcBef>
              <a:spcAft>
                <a:spcPts val="600"/>
              </a:spcAft>
              <a:buClr>
                <a:schemeClr val="accent1"/>
              </a:buClr>
            </a:pPr>
            <a:r>
              <a:rPr lang="en-US" sz="2400" i="1" dirty="0">
                <a:solidFill>
                  <a:srgbClr val="FFFFFF"/>
                </a:solidFill>
                <a:effectLst/>
              </a:rPr>
              <a:t>Thank you again,</a:t>
            </a:r>
          </a:p>
          <a:p>
            <a:pPr marR="0">
              <a:spcBef>
                <a:spcPts val="0"/>
              </a:spcBef>
              <a:spcAft>
                <a:spcPts val="600"/>
              </a:spcAft>
              <a:buClr>
                <a:schemeClr val="accent1"/>
              </a:buClr>
            </a:pPr>
            <a:r>
              <a:rPr lang="en-US" sz="2400" i="1" dirty="0">
                <a:solidFill>
                  <a:srgbClr val="FFFFFF"/>
                </a:solidFill>
                <a:effectLst/>
              </a:rPr>
              <a:t>-ERIC WEBB</a:t>
            </a:r>
          </a:p>
          <a:p>
            <a:pPr marR="0">
              <a:spcBef>
                <a:spcPts val="0"/>
              </a:spcBef>
              <a:spcAft>
                <a:spcPts val="600"/>
              </a:spcAft>
              <a:buClr>
                <a:schemeClr val="accent1"/>
              </a:buClr>
            </a:pPr>
            <a:r>
              <a:rPr lang="en-US" sz="2400" i="1" dirty="0">
                <a:solidFill>
                  <a:srgbClr val="FFFFFF"/>
                </a:solidFill>
                <a:effectLst/>
              </a:rPr>
              <a:t>(CISSP)</a:t>
            </a:r>
          </a:p>
        </p:txBody>
      </p:sp>
      <p:pic>
        <p:nvPicPr>
          <p:cNvPr id="20" name="Audio Recording Nov 22, 2022 at 10:58:25 PM">
            <a:hlinkClick r:id="" action="ppaction://media"/>
            <a:extLst>
              <a:ext uri="{FF2B5EF4-FFF2-40B4-BE49-F238E27FC236}">
                <a16:creationId xmlns:a16="http://schemas.microsoft.com/office/drawing/2014/main" id="{C7AADB4B-7D5C-371D-4331-2B74B3A17E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42725" y="5253326"/>
            <a:ext cx="812800" cy="812800"/>
          </a:xfrm>
          <a:prstGeom prst="rect">
            <a:avLst/>
          </a:prstGeom>
        </p:spPr>
      </p:pic>
    </p:spTree>
    <p:extLst>
      <p:ext uri="{BB962C8B-B14F-4D97-AF65-F5344CB8AC3E}">
        <p14:creationId xmlns:p14="http://schemas.microsoft.com/office/powerpoint/2010/main" val="7707746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8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3424238" y="39688"/>
            <a:ext cx="10515600" cy="1325563"/>
          </a:xfrm>
        </p:spPr>
        <p:txBody>
          <a:bodyPr>
            <a:normAutofit/>
          </a:bodyPr>
          <a:lstStyle/>
          <a:p>
            <a:r>
              <a:rPr lang="en-US" u="sng" dirty="0"/>
              <a:t>Business Overview.</a:t>
            </a: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0" y="1085056"/>
            <a:ext cx="6786563" cy="5301457"/>
          </a:xfrm>
        </p:spPr>
        <p:txBody>
          <a:bodyPr>
            <a:normAutofit lnSpcReduction="10000"/>
          </a:bodyPr>
          <a:lstStyle/>
          <a:p>
            <a:pPr marL="15875" marR="0" indent="0">
              <a:lnSpc>
                <a:spcPct val="110000"/>
              </a:lnSpc>
              <a:spcBef>
                <a:spcPts val="0"/>
              </a:spcBef>
              <a:spcAft>
                <a:spcPts val="935"/>
              </a:spcAft>
              <a:buNone/>
            </a:pPr>
            <a:r>
              <a:rPr lang="en-US" b="1" dirty="0">
                <a:solidFill>
                  <a:srgbClr val="000000"/>
                </a:solidFill>
                <a:latin typeface="Times New Roman" panose="02020603050405020304" pitchFamily="18" charset="0"/>
                <a:ea typeface="Times New Roman" panose="02020603050405020304" pitchFamily="18" charset="0"/>
              </a:rPr>
              <a:t>	</a:t>
            </a:r>
            <a:r>
              <a:rPr lang="en-US" sz="3200" dirty="0">
                <a:solidFill>
                  <a:srgbClr val="000000"/>
                </a:solidFill>
                <a:effectLst/>
                <a:latin typeface="Times New Roman" panose="02020603050405020304" pitchFamily="18" charset="0"/>
                <a:ea typeface="Times New Roman" panose="02020603050405020304" pitchFamily="18" charset="0"/>
              </a:rPr>
              <a:t>The company is a very large and well-respected company. Currently there is a sanitation policy loosely enforced and defined. New hires are seeing old worker accounts on their laptops. The machines are not being sanitized properly. The policies defined state that machines should be properly sanitized before giving to the new hires, but no procedure is concretely defined.</a:t>
            </a:r>
          </a:p>
        </p:txBody>
      </p:sp>
      <p:pic>
        <p:nvPicPr>
          <p:cNvPr id="9" name="Picture 8" descr="Busy office table">
            <a:extLst>
              <a:ext uri="{FF2B5EF4-FFF2-40B4-BE49-F238E27FC236}">
                <a16:creationId xmlns:a16="http://schemas.microsoft.com/office/drawing/2014/main" id="{114C281A-63D4-BE80-12AD-1B5C6BE49A93}"/>
              </a:ext>
            </a:extLst>
          </p:cNvPr>
          <p:cNvPicPr>
            <a:picLocks noChangeAspect="1"/>
          </p:cNvPicPr>
          <p:nvPr/>
        </p:nvPicPr>
        <p:blipFill>
          <a:blip r:embed="rId4"/>
          <a:stretch>
            <a:fillRect/>
          </a:stretch>
        </p:blipFill>
        <p:spPr>
          <a:xfrm>
            <a:off x="6786563" y="1969690"/>
            <a:ext cx="5298281" cy="3532187"/>
          </a:xfrm>
          <a:prstGeom prst="rect">
            <a:avLst/>
          </a:prstGeom>
        </p:spPr>
      </p:pic>
      <p:pic>
        <p:nvPicPr>
          <p:cNvPr id="10" name="Audio Recording Nov 22, 2022 at 9:30:57 PM">
            <a:hlinkClick r:id="" action="ppaction://media"/>
            <a:extLst>
              <a:ext uri="{FF2B5EF4-FFF2-40B4-BE49-F238E27FC236}">
                <a16:creationId xmlns:a16="http://schemas.microsoft.com/office/drawing/2014/main" id="{FB916EB4-1370-D40A-80D3-B4AE263ED0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86563" y="5699916"/>
            <a:ext cx="812800" cy="812800"/>
          </a:xfrm>
          <a:prstGeom prst="rect">
            <a:avLst/>
          </a:prstGeom>
        </p:spPr>
      </p:pic>
    </p:spTree>
    <p:extLst>
      <p:ext uri="{BB962C8B-B14F-4D97-AF65-F5344CB8AC3E}">
        <p14:creationId xmlns:p14="http://schemas.microsoft.com/office/powerpoint/2010/main" val="290567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4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838200" y="326231"/>
            <a:ext cx="10515600" cy="1325563"/>
          </a:xfrm>
        </p:spPr>
        <p:txBody>
          <a:bodyPr>
            <a:normAutofit/>
          </a:bodyPr>
          <a:lstStyle/>
          <a:p>
            <a:r>
              <a:rPr lang="en-US" sz="3600" u="sng" dirty="0">
                <a:latin typeface="Times New Roman" panose="02020603050405020304" pitchFamily="18" charset="0"/>
                <a:ea typeface="Times New Roman" panose="02020603050405020304" pitchFamily="18" charset="0"/>
              </a:rPr>
              <a:t>C</a:t>
            </a:r>
            <a:r>
              <a:rPr lang="en-US" sz="3600" u="sng" dirty="0">
                <a:effectLst/>
                <a:latin typeface="Times New Roman" panose="02020603050405020304" pitchFamily="18" charset="0"/>
                <a:ea typeface="Times New Roman" panose="02020603050405020304" pitchFamily="18" charset="0"/>
              </a:rPr>
              <a:t>urrent State of Old Computer and Device Sanitation Policy.</a:t>
            </a:r>
            <a:endParaRPr lang="en-US" sz="3600" dirty="0"/>
          </a:p>
        </p:txBody>
      </p:sp>
      <p:sp>
        <p:nvSpPr>
          <p:cNvPr id="5" name="Content Placeholder 4">
            <a:extLst>
              <a:ext uri="{FF2B5EF4-FFF2-40B4-BE49-F238E27FC236}">
                <a16:creationId xmlns:a16="http://schemas.microsoft.com/office/drawing/2014/main" id="{15FE0B39-BFA4-7CBA-DC65-EA1E4982D669}"/>
              </a:ext>
            </a:extLst>
          </p:cNvPr>
          <p:cNvSpPr>
            <a:spLocks noGrp="1"/>
          </p:cNvSpPr>
          <p:nvPr>
            <p:ph idx="1"/>
          </p:nvPr>
        </p:nvSpPr>
        <p:spPr>
          <a:xfrm>
            <a:off x="838200" y="2060661"/>
            <a:ext cx="10515600" cy="4195763"/>
          </a:xfrm>
        </p:spPr>
        <p:txBody>
          <a:bodyPr>
            <a:normAutofit fontScale="77500" lnSpcReduction="20000"/>
          </a:bodyPr>
          <a:lstStyle/>
          <a:p>
            <a:pPr marL="15875" marR="0" indent="-6350">
              <a:lnSpc>
                <a:spcPct val="110000"/>
              </a:lnSpc>
              <a:spcBef>
                <a:spcPts val="0"/>
              </a:spcBef>
              <a:spcAft>
                <a:spcPts val="935"/>
              </a:spcAft>
            </a:pPr>
            <a:r>
              <a:rPr lang="en-US" sz="3600" dirty="0">
                <a:solidFill>
                  <a:srgbClr val="000000"/>
                </a:solidFill>
                <a:effectLst/>
                <a:latin typeface="Times New Roman" panose="02020603050405020304" pitchFamily="18" charset="0"/>
                <a:ea typeface="Times New Roman" panose="02020603050405020304" pitchFamily="18" charset="0"/>
              </a:rPr>
              <a:t>Current state is a CMM3:</a:t>
            </a:r>
            <a:r>
              <a:rPr lang="en-US" sz="3600" i="1" dirty="0">
                <a:solidFill>
                  <a:srgbClr val="000000"/>
                </a:solidFill>
                <a:effectLst/>
                <a:latin typeface="Times New Roman" panose="02020603050405020304" pitchFamily="18" charset="0"/>
                <a:ea typeface="Times New Roman" panose="02020603050405020304" pitchFamily="18" charset="0"/>
              </a:rPr>
              <a:t>Senior Management and information security management have determined the levels of risk that an organization will tolerate and have standard measures for risk/return ratios. (</a:t>
            </a:r>
            <a:r>
              <a:rPr lang="en-US" sz="3600" i="1" dirty="0" err="1">
                <a:solidFill>
                  <a:srgbClr val="000000"/>
                </a:solidFill>
                <a:effectLst/>
                <a:latin typeface="Times New Roman" panose="02020603050405020304" pitchFamily="18" charset="0"/>
                <a:ea typeface="Times New Roman" panose="02020603050405020304" pitchFamily="18" charset="0"/>
              </a:rPr>
              <a:t>Brotby</a:t>
            </a:r>
            <a:r>
              <a:rPr lang="en-US" sz="3600" i="1" dirty="0">
                <a:solidFill>
                  <a:srgbClr val="000000"/>
                </a:solidFill>
                <a:effectLst/>
                <a:latin typeface="Times New Roman" panose="02020603050405020304" pitchFamily="18" charset="0"/>
                <a:ea typeface="Times New Roman" panose="02020603050405020304" pitchFamily="18" charset="0"/>
              </a:rPr>
              <a:t>, 2009)</a:t>
            </a:r>
            <a:endParaRPr lang="en-US" sz="3600" dirty="0">
              <a:solidFill>
                <a:srgbClr val="000000"/>
              </a:solidFill>
              <a:effectLst/>
              <a:latin typeface="Times New Roman" panose="02020603050405020304" pitchFamily="18" charset="0"/>
              <a:ea typeface="Times New Roman" panose="02020603050405020304" pitchFamily="18" charset="0"/>
            </a:endParaRPr>
          </a:p>
          <a:p>
            <a:pPr marL="15875" marR="0" indent="0">
              <a:lnSpc>
                <a:spcPct val="110000"/>
              </a:lnSpc>
              <a:spcBef>
                <a:spcPts val="0"/>
              </a:spcBef>
              <a:spcAft>
                <a:spcPts val="935"/>
              </a:spcAft>
            </a:pPr>
            <a:endParaRPr lang="en-US" sz="3600" dirty="0">
              <a:solidFill>
                <a:srgbClr val="000000"/>
              </a:solidFill>
              <a:latin typeface="Times New Roman" panose="02020603050405020304" pitchFamily="18" charset="0"/>
              <a:ea typeface="Times New Roman" panose="02020603050405020304" pitchFamily="18" charset="0"/>
            </a:endParaRPr>
          </a:p>
          <a:p>
            <a:pPr marL="15875" marR="0" indent="0">
              <a:lnSpc>
                <a:spcPct val="110000"/>
              </a:lnSpc>
              <a:spcBef>
                <a:spcPts val="0"/>
              </a:spcBef>
              <a:spcAft>
                <a:spcPts val="935"/>
              </a:spcAft>
            </a:pPr>
            <a:r>
              <a:rPr lang="en-US" sz="3600" dirty="0">
                <a:solidFill>
                  <a:srgbClr val="000000"/>
                </a:solidFill>
                <a:effectLst/>
                <a:latin typeface="Times New Roman" panose="02020603050405020304" pitchFamily="18" charset="0"/>
                <a:ea typeface="Times New Roman" panose="02020603050405020304" pitchFamily="18" charset="0"/>
              </a:rPr>
              <a:t>If they begin to enforce and manage old computer and devices sanitation properly. They could become a CMM4</a:t>
            </a:r>
            <a:r>
              <a:rPr lang="en-US" sz="3600" i="1" dirty="0">
                <a:solidFill>
                  <a:srgbClr val="000000"/>
                </a:solidFill>
                <a:effectLst/>
                <a:latin typeface="Times New Roman" panose="02020603050405020304" pitchFamily="18" charset="0"/>
                <a:ea typeface="Times New Roman" panose="02020603050405020304" pitchFamily="18" charset="0"/>
              </a:rPr>
              <a:t>:Responsibilities for information security are clearly assigned, managed and enforced.(</a:t>
            </a:r>
            <a:r>
              <a:rPr lang="en-US" sz="3600" i="1" dirty="0" err="1">
                <a:solidFill>
                  <a:srgbClr val="000000"/>
                </a:solidFill>
                <a:effectLst/>
                <a:latin typeface="Times New Roman" panose="02020603050405020304" pitchFamily="18" charset="0"/>
                <a:ea typeface="Times New Roman" panose="02020603050405020304" pitchFamily="18" charset="0"/>
              </a:rPr>
              <a:t>Brotby</a:t>
            </a:r>
            <a:r>
              <a:rPr lang="en-US" sz="3600" i="1" dirty="0">
                <a:solidFill>
                  <a:srgbClr val="000000"/>
                </a:solidFill>
                <a:effectLst/>
                <a:latin typeface="Times New Roman" panose="02020603050405020304" pitchFamily="18" charset="0"/>
                <a:ea typeface="Times New Roman" panose="02020603050405020304" pitchFamily="18" charset="0"/>
              </a:rPr>
              <a:t>, 2009)</a:t>
            </a:r>
            <a:endParaRPr lang="en-US" sz="36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pic>
        <p:nvPicPr>
          <p:cNvPr id="8" name="Audio Recording Nov 22, 2022 at 9:35:03 PM">
            <a:hlinkClick r:id="" action="ppaction://media"/>
            <a:extLst>
              <a:ext uri="{FF2B5EF4-FFF2-40B4-BE49-F238E27FC236}">
                <a16:creationId xmlns:a16="http://schemas.microsoft.com/office/drawing/2014/main" id="{6B8ABAB6-5EC2-7BE2-9EF1-4502C108E7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0050" y="5137150"/>
            <a:ext cx="812800" cy="812800"/>
          </a:xfrm>
          <a:prstGeom prst="rect">
            <a:avLst/>
          </a:prstGeom>
        </p:spPr>
      </p:pic>
    </p:spTree>
    <p:extLst>
      <p:ext uri="{BB962C8B-B14F-4D97-AF65-F5344CB8AC3E}">
        <p14:creationId xmlns:p14="http://schemas.microsoft.com/office/powerpoint/2010/main" val="237379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2157412" y="750570"/>
            <a:ext cx="10515600" cy="1325563"/>
          </a:xfrm>
        </p:spPr>
        <p:txBody>
          <a:bodyPr>
            <a:normAutofit fontScale="90000"/>
          </a:bodyPr>
          <a:lstStyle/>
          <a:p>
            <a:r>
              <a:rPr lang="en-US" u="sng" dirty="0"/>
              <a:t>The Capability Maturity Model.</a:t>
            </a:r>
            <a:br>
              <a:rPr lang="en-US" u="sng" dirty="0"/>
            </a:br>
            <a:endParaRPr lang="en-US" u="sng" dirty="0"/>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542925" y="1089660"/>
            <a:ext cx="9367837" cy="5768340"/>
          </a:xfrm>
        </p:spPr>
        <p:txBody>
          <a:bodyPr>
            <a:normAutofit/>
          </a:bodyPr>
          <a:lstStyle/>
          <a:p>
            <a:pPr marL="457200" lvl="1" indent="0">
              <a:buNone/>
            </a:pPr>
            <a:endParaRPr lang="en-US" dirty="0"/>
          </a:p>
          <a:p>
            <a:pPr marL="457200" lvl="1" indent="0">
              <a:buNone/>
            </a:pPr>
            <a:endParaRPr lang="en-US" dirty="0">
              <a:solidFill>
                <a:schemeClr val="tx1"/>
              </a:solidFill>
            </a:endParaRPr>
          </a:p>
          <a:p>
            <a:pPr marL="457200" lvl="1" indent="0">
              <a:buNone/>
            </a:pPr>
            <a:r>
              <a:rPr lang="en-US" sz="3200" dirty="0">
                <a:solidFill>
                  <a:schemeClr val="tx1"/>
                </a:solidFill>
              </a:rPr>
              <a:t>The Capability Maturity Model gives an evolutionary path of increasingly organized and systematically more mature processes. It is used to develop and refine the security development process.</a:t>
            </a:r>
          </a:p>
        </p:txBody>
      </p:sp>
      <p:pic>
        <p:nvPicPr>
          <p:cNvPr id="1026" name="Picture 2" descr="qualified audit academy audit cmmi">
            <a:extLst>
              <a:ext uri="{FF2B5EF4-FFF2-40B4-BE49-F238E27FC236}">
                <a16:creationId xmlns:a16="http://schemas.microsoft.com/office/drawing/2014/main" id="{560B70FD-F660-8742-A839-02997CB3B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075" y="3608070"/>
            <a:ext cx="76200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Recording Nov 22, 2022 at 10:15:49 PM">
            <a:hlinkClick r:id="" action="ppaction://media"/>
            <a:extLst>
              <a:ext uri="{FF2B5EF4-FFF2-40B4-BE49-F238E27FC236}">
                <a16:creationId xmlns:a16="http://schemas.microsoft.com/office/drawing/2014/main" id="{F4D1A1FE-8905-258E-4393-E14989D6DD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20070" y="4889182"/>
            <a:ext cx="812800" cy="812800"/>
          </a:xfrm>
          <a:prstGeom prst="rect">
            <a:avLst/>
          </a:prstGeom>
        </p:spPr>
      </p:pic>
    </p:spTree>
    <p:extLst>
      <p:ext uri="{BB962C8B-B14F-4D97-AF65-F5344CB8AC3E}">
        <p14:creationId xmlns:p14="http://schemas.microsoft.com/office/powerpoint/2010/main" val="24723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2818105" y="307180"/>
            <a:ext cx="10515600" cy="1325563"/>
          </a:xfrm>
        </p:spPr>
        <p:txBody>
          <a:bodyPr>
            <a:normAutofit fontScale="90000"/>
          </a:bodyPr>
          <a:lstStyle/>
          <a:p>
            <a:r>
              <a:rPr lang="en-US" u="sng" dirty="0"/>
              <a:t>Gap Analysis Statements.</a:t>
            </a:r>
            <a:br>
              <a:rPr lang="en-US" u="sng" dirty="0"/>
            </a:br>
            <a:endParaRPr lang="en-US" u="sng" dirty="0"/>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366712" y="1443038"/>
            <a:ext cx="6147966" cy="4957761"/>
          </a:xfrm>
        </p:spPr>
        <p:txBody>
          <a:bodyPr>
            <a:normAutofit lnSpcReduction="10000"/>
          </a:bodyPr>
          <a:lstStyle/>
          <a:p>
            <a:r>
              <a:rPr lang="en-US" dirty="0"/>
              <a:t>Old computer and devices sanitation responsibility must be defined for all employees and contractors.</a:t>
            </a:r>
          </a:p>
          <a:p>
            <a:r>
              <a:rPr lang="en-US" dirty="0"/>
              <a:t>Policies and procedures must be properly enforced and accounted for.</a:t>
            </a:r>
          </a:p>
          <a:p>
            <a:r>
              <a:rPr lang="en-US" dirty="0"/>
              <a:t> Effort needs to be made to prevent old accounts from not being sanitized.</a:t>
            </a:r>
          </a:p>
        </p:txBody>
      </p:sp>
      <p:pic>
        <p:nvPicPr>
          <p:cNvPr id="7" name="Picture 6" descr="Man analyzing data on a screen">
            <a:extLst>
              <a:ext uri="{FF2B5EF4-FFF2-40B4-BE49-F238E27FC236}">
                <a16:creationId xmlns:a16="http://schemas.microsoft.com/office/drawing/2014/main" id="{3238AD54-9812-74EE-F94A-FF1C751D0FFE}"/>
              </a:ext>
            </a:extLst>
          </p:cNvPr>
          <p:cNvPicPr>
            <a:picLocks noChangeAspect="1"/>
          </p:cNvPicPr>
          <p:nvPr/>
        </p:nvPicPr>
        <p:blipFill>
          <a:blip r:embed="rId4"/>
          <a:stretch>
            <a:fillRect/>
          </a:stretch>
        </p:blipFill>
        <p:spPr>
          <a:xfrm>
            <a:off x="6716550" y="1443038"/>
            <a:ext cx="5314689" cy="3544888"/>
          </a:xfrm>
          <a:prstGeom prst="rect">
            <a:avLst/>
          </a:prstGeom>
        </p:spPr>
      </p:pic>
      <p:pic>
        <p:nvPicPr>
          <p:cNvPr id="8" name="Audio Recording Nov 22, 2022 at 10:17:32 PM">
            <a:hlinkClick r:id="" action="ppaction://media"/>
            <a:extLst>
              <a:ext uri="{FF2B5EF4-FFF2-40B4-BE49-F238E27FC236}">
                <a16:creationId xmlns:a16="http://schemas.microsoft.com/office/drawing/2014/main" id="{F44C0C0F-F2B5-6F77-7967-E6379B7D76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75638" y="5414962"/>
            <a:ext cx="812800" cy="812800"/>
          </a:xfrm>
          <a:prstGeom prst="rect">
            <a:avLst/>
          </a:prstGeom>
        </p:spPr>
      </p:pic>
    </p:spTree>
    <p:extLst>
      <p:ext uri="{BB962C8B-B14F-4D97-AF65-F5344CB8AC3E}">
        <p14:creationId xmlns:p14="http://schemas.microsoft.com/office/powerpoint/2010/main" val="276768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p:txBody>
          <a:bodyPr>
            <a:normAutofit/>
          </a:bodyPr>
          <a:lstStyle/>
          <a:p>
            <a:r>
              <a:rPr lang="en-US" u="sng" dirty="0"/>
              <a:t>Unmitigated Risks.</a:t>
            </a: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278777" y="1691323"/>
            <a:ext cx="7735773" cy="3944722"/>
          </a:xfrm>
        </p:spPr>
        <p:txBody>
          <a:bodyPr>
            <a:normAutofit fontScale="77500" lnSpcReduction="20000"/>
          </a:bodyPr>
          <a:lstStyle/>
          <a:p>
            <a:r>
              <a:rPr lang="en-US" dirty="0"/>
              <a:t>There are a few unmitigated risks from the previous accounts not being properly sanitized.</a:t>
            </a:r>
          </a:p>
          <a:p>
            <a:r>
              <a:rPr lang="en-US" dirty="0"/>
              <a:t>A- It exposes residual data of companies past endeavors.</a:t>
            </a:r>
          </a:p>
          <a:p>
            <a:r>
              <a:rPr lang="en-US" dirty="0"/>
              <a:t>B- Backdoor could have been left by previous worker.</a:t>
            </a:r>
          </a:p>
          <a:p>
            <a:r>
              <a:rPr lang="en-US" dirty="0"/>
              <a:t>C- New worker could use old account to masquerade.</a:t>
            </a:r>
          </a:p>
          <a:p>
            <a:pPr marL="0" indent="0">
              <a:buNone/>
            </a:pPr>
            <a:endParaRPr lang="en-US" dirty="0"/>
          </a:p>
          <a:p>
            <a:pPr marL="0" indent="0">
              <a:buNone/>
            </a:pPr>
            <a:r>
              <a:rPr lang="en-US" dirty="0"/>
              <a:t>To fill the gaps, policies and procedures must be enforced to properly sanitize devices and hold accountability to the workforce.</a:t>
            </a:r>
          </a:p>
        </p:txBody>
      </p:sp>
      <p:pic>
        <p:nvPicPr>
          <p:cNvPr id="7" name="Picture 6" descr="Balls balancing">
            <a:extLst>
              <a:ext uri="{FF2B5EF4-FFF2-40B4-BE49-F238E27FC236}">
                <a16:creationId xmlns:a16="http://schemas.microsoft.com/office/drawing/2014/main" id="{EFE575E6-031D-98DB-4B8F-6627A303B706}"/>
              </a:ext>
            </a:extLst>
          </p:cNvPr>
          <p:cNvPicPr>
            <a:picLocks noChangeAspect="1"/>
          </p:cNvPicPr>
          <p:nvPr/>
        </p:nvPicPr>
        <p:blipFill>
          <a:blip r:embed="rId4"/>
          <a:stretch>
            <a:fillRect/>
          </a:stretch>
        </p:blipFill>
        <p:spPr>
          <a:xfrm>
            <a:off x="8573974" y="1015466"/>
            <a:ext cx="3132250" cy="3944722"/>
          </a:xfrm>
          <a:prstGeom prst="rect">
            <a:avLst/>
          </a:prstGeom>
        </p:spPr>
      </p:pic>
      <p:pic>
        <p:nvPicPr>
          <p:cNvPr id="8" name="Audio Recording Nov 22, 2022 at 10:41:08 PM">
            <a:hlinkClick r:id="" action="ppaction://media"/>
            <a:extLst>
              <a:ext uri="{FF2B5EF4-FFF2-40B4-BE49-F238E27FC236}">
                <a16:creationId xmlns:a16="http://schemas.microsoft.com/office/drawing/2014/main" id="{BAA3468E-9544-B441-D8A7-8A3D5E6412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38312" y="5229645"/>
            <a:ext cx="812800" cy="812800"/>
          </a:xfrm>
          <a:prstGeom prst="rect">
            <a:avLst/>
          </a:prstGeom>
        </p:spPr>
      </p:pic>
    </p:spTree>
    <p:extLst>
      <p:ext uri="{BB962C8B-B14F-4D97-AF65-F5344CB8AC3E}">
        <p14:creationId xmlns:p14="http://schemas.microsoft.com/office/powerpoint/2010/main" val="269399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850408" y="-101736"/>
            <a:ext cx="10936877" cy="1979884"/>
          </a:xfrm>
        </p:spPr>
        <p:txBody>
          <a:bodyPr vert="horz" lIns="91440" tIns="45720" rIns="91440" bIns="45720" rtlCol="0" anchor="ctr">
            <a:normAutofit fontScale="90000"/>
          </a:bodyPr>
          <a:lstStyle/>
          <a:p>
            <a:r>
              <a:rPr lang="en-US" sz="4400" u="sng" dirty="0">
                <a:solidFill>
                  <a:srgbClr val="000000"/>
                </a:solidFill>
                <a:effectLst/>
                <a:latin typeface="Times New Roman" panose="02020603050405020304" pitchFamily="18" charset="0"/>
                <a:ea typeface="Times New Roman" panose="02020603050405020304" pitchFamily="18" charset="0"/>
              </a:rPr>
              <a:t>Desired Governance Objectives and Outcomes.</a:t>
            </a:r>
            <a:br>
              <a:rPr lang="en-US" sz="4400" dirty="0">
                <a:solidFill>
                  <a:srgbClr val="000000"/>
                </a:solidFill>
                <a:effectLst/>
                <a:latin typeface="Times New Roman" panose="02020603050405020304" pitchFamily="18" charset="0"/>
                <a:ea typeface="Times New Roman" panose="02020603050405020304" pitchFamily="18" charset="0"/>
              </a:rPr>
            </a:br>
            <a:r>
              <a:rPr lang="en-US" dirty="0">
                <a:solidFill>
                  <a:schemeClr val="tx2"/>
                </a:solidFill>
              </a:rPr>
              <a:t> </a:t>
            </a:r>
          </a:p>
        </p:txBody>
      </p:sp>
      <p:sp>
        <p:nvSpPr>
          <p:cNvPr id="32" name="Rectangle 31">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8716"/>
            <a:ext cx="12192000" cy="459491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58716"/>
            <a:ext cx="12191999" cy="4608809"/>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1E0FC00-FDB6-AA4A-B206-FB5C93845137}"/>
              </a:ext>
            </a:extLst>
          </p:cNvPr>
          <p:cNvSpPr txBox="1"/>
          <p:nvPr/>
        </p:nvSpPr>
        <p:spPr>
          <a:xfrm>
            <a:off x="1414581" y="2832776"/>
            <a:ext cx="5757862" cy="369332"/>
          </a:xfrm>
          <a:prstGeom prst="rect">
            <a:avLst/>
          </a:prstGeom>
          <a:no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9E5DC36E-1747-42EC-7B19-E74773484C30}"/>
              </a:ext>
            </a:extLst>
          </p:cNvPr>
          <p:cNvSpPr txBox="1"/>
          <p:nvPr/>
        </p:nvSpPr>
        <p:spPr>
          <a:xfrm>
            <a:off x="404715" y="994070"/>
            <a:ext cx="11787285" cy="4869859"/>
          </a:xfrm>
          <a:prstGeom prst="rect">
            <a:avLst/>
          </a:prstGeom>
          <a:noFill/>
        </p:spPr>
        <p:txBody>
          <a:bodyPr wrap="square">
            <a:spAutoFit/>
          </a:bodyPr>
          <a:lstStyle/>
          <a:p>
            <a:pPr marL="0" marR="0" indent="-6350">
              <a:lnSpc>
                <a:spcPct val="19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Management should have defined job responsibilities and procedure ownership for the IT sanitation team. All personnel should be aware of the responsibilities and ownerships of managing old computer and device sanitations. Residual accounts should not be on new hire laptops.</a:t>
            </a:r>
          </a:p>
          <a:p>
            <a:pPr marL="0" marR="0" indent="-6350">
              <a:lnSpc>
                <a:spcPct val="1970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6350">
              <a:lnSpc>
                <a:spcPct val="1970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6350">
              <a:lnSpc>
                <a:spcPct val="197000"/>
              </a:lnSpc>
              <a:spcBef>
                <a:spcPts val="0"/>
              </a:spcBef>
              <a:spcAft>
                <a:spcPts val="0"/>
              </a:spcAft>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Strategic Alignment – </a:t>
            </a:r>
            <a:r>
              <a:rPr lang="en-US" sz="16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Devices must be properly sanitized before reuse.</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6350">
              <a:lnSpc>
                <a:spcPct val="197000"/>
              </a:lnSpc>
              <a:spcBef>
                <a:spcPts val="0"/>
              </a:spcBef>
              <a:spcAft>
                <a:spcPts val="0"/>
              </a:spcAft>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Risk Management –R</a:t>
            </a:r>
            <a:r>
              <a:rPr lang="en-US" sz="16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esidual risk that needs to be addressed.</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6350">
              <a:lnSpc>
                <a:spcPct val="197000"/>
              </a:lnSpc>
              <a:spcBef>
                <a:spcPts val="0"/>
              </a:spcBef>
              <a:spcAft>
                <a:spcPts val="0"/>
              </a:spcAft>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Business Process Assurance and Convergence –</a:t>
            </a:r>
            <a:r>
              <a:rPr lang="en-US" sz="16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Verify from the top down that these policies and procedures are being established.</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6350">
              <a:lnSpc>
                <a:spcPct val="197000"/>
              </a:lnSpc>
              <a:spcBef>
                <a:spcPts val="0"/>
              </a:spcBef>
              <a:spcAft>
                <a:spcPts val="0"/>
              </a:spcAft>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Delivery – </a:t>
            </a:r>
            <a:r>
              <a:rPr lang="en-US" sz="16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Small investment for large risk relief.</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6350">
              <a:lnSpc>
                <a:spcPct val="197000"/>
              </a:lnSpc>
              <a:spcBef>
                <a:spcPts val="0"/>
              </a:spcBef>
              <a:spcAft>
                <a:spcPts val="0"/>
              </a:spcAft>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Resource Management – </a:t>
            </a:r>
            <a:r>
              <a:rPr lang="en-US" sz="16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Implement procedure checklist and peer review system with resources already available within the company to verify devices have been sanitized.</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1" name="Graphic 10" descr="Abacus outline">
            <a:extLst>
              <a:ext uri="{FF2B5EF4-FFF2-40B4-BE49-F238E27FC236}">
                <a16:creationId xmlns:a16="http://schemas.microsoft.com/office/drawing/2014/main" id="{5DC1027B-316D-22D4-A696-D9E107BC56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97859" y="2165178"/>
            <a:ext cx="2186970" cy="2186970"/>
          </a:xfrm>
          <a:prstGeom prst="rect">
            <a:avLst/>
          </a:prstGeom>
        </p:spPr>
      </p:pic>
      <p:pic>
        <p:nvPicPr>
          <p:cNvPr id="12" name="Audio Recording Nov 22, 2022 at 10:43:40 PM">
            <a:hlinkClick r:id="" action="ppaction://media"/>
            <a:extLst>
              <a:ext uri="{FF2B5EF4-FFF2-40B4-BE49-F238E27FC236}">
                <a16:creationId xmlns:a16="http://schemas.microsoft.com/office/drawing/2014/main" id="{445E6C9B-C429-EA82-CB06-E72A72CFEEA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484944" y="5177432"/>
            <a:ext cx="812800" cy="812800"/>
          </a:xfrm>
          <a:prstGeom prst="rect">
            <a:avLst/>
          </a:prstGeom>
        </p:spPr>
      </p:pic>
    </p:spTree>
    <p:extLst>
      <p:ext uri="{BB962C8B-B14F-4D97-AF65-F5344CB8AC3E}">
        <p14:creationId xmlns:p14="http://schemas.microsoft.com/office/powerpoint/2010/main" val="66094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7F174AE6-83F4-4EF2-8F3A-E34B1822D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00" y="0"/>
            <a:ext cx="617219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4C30E035-0509-409C-B71F-0650ACB14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19800" y="0"/>
            <a:ext cx="6172198" cy="6858000"/>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C641E95-30DA-B81D-E80B-1BB46416D194}"/>
              </a:ext>
            </a:extLst>
          </p:cNvPr>
          <p:cNvSpPr txBox="1"/>
          <p:nvPr/>
        </p:nvSpPr>
        <p:spPr>
          <a:xfrm>
            <a:off x="0" y="721783"/>
            <a:ext cx="6098058" cy="6557949"/>
          </a:xfrm>
          <a:prstGeom prst="rect">
            <a:avLst/>
          </a:prstGeom>
          <a:noFill/>
        </p:spPr>
        <p:txBody>
          <a:bodyPr wrap="square">
            <a:spAutoFit/>
          </a:bodyPr>
          <a:lstStyle/>
          <a:p>
            <a:pPr marL="0" marR="0" indent="-6350">
              <a:lnSpc>
                <a:spcPct val="197000"/>
              </a:lnSpc>
              <a:spcBef>
                <a:spcPts val="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rPr>
              <a:t>1: The sanitization of devices has a standard procedure and any exception to the procedure should be noticed.</a:t>
            </a:r>
          </a:p>
          <a:p>
            <a:pPr marL="0" marR="0" indent="0">
              <a:lnSpc>
                <a:spcPct val="197000"/>
              </a:lnSpc>
              <a:spcBef>
                <a:spcPts val="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rPr>
              <a:t>2: Device sanitization has a defined management function with senior responsibility.</a:t>
            </a:r>
          </a:p>
          <a:p>
            <a:pPr marL="0" marR="0" indent="0">
              <a:lnSpc>
                <a:spcPct val="197000"/>
              </a:lnSpc>
              <a:spcBef>
                <a:spcPts val="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rPr>
              <a:t>3: Senior management and IT security management have determined with metrics the levels of risk associated with device sanitization.</a:t>
            </a:r>
          </a:p>
          <a:p>
            <a:pPr marL="0" marR="0" indent="0">
              <a:lnSpc>
                <a:spcPct val="197000"/>
              </a:lnSpc>
              <a:spcBef>
                <a:spcPts val="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rPr>
              <a:t>4: Responsibilities of device sanitization are clearly assigned, managed, and enforced.</a:t>
            </a:r>
          </a:p>
          <a:p>
            <a:pPr>
              <a:lnSpc>
                <a:spcPct val="197000"/>
              </a:lnSpc>
            </a:pPr>
            <a:r>
              <a:rPr lang="en-US" b="1" dirty="0">
                <a:solidFill>
                  <a:srgbClr val="000000"/>
                </a:solidFill>
                <a:effectLst/>
                <a:latin typeface="Times New Roman" panose="02020603050405020304" pitchFamily="18" charset="0"/>
                <a:ea typeface="Times New Roman" panose="02020603050405020304" pitchFamily="18" charset="0"/>
              </a:rPr>
              <a:t>5: Device sanitization risk and analysis is periodically performed.</a:t>
            </a:r>
          </a:p>
          <a:p>
            <a:pPr marL="0" marR="0" indent="0">
              <a:lnSpc>
                <a:spcPct val="197000"/>
              </a:lnSpc>
              <a:spcBef>
                <a:spcPts val="0"/>
              </a:spcBef>
              <a:spcAft>
                <a:spcPts val="0"/>
              </a:spcAft>
            </a:pPr>
            <a:endParaRPr lang="en-US" b="1" dirty="0">
              <a:solidFill>
                <a:srgbClr val="000000"/>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48705F55-48EE-CB15-8522-C214BCA15BDF}"/>
              </a:ext>
            </a:extLst>
          </p:cNvPr>
          <p:cNvSpPr txBox="1"/>
          <p:nvPr/>
        </p:nvSpPr>
        <p:spPr>
          <a:xfrm>
            <a:off x="6305421" y="19541"/>
            <a:ext cx="6098058" cy="6818918"/>
          </a:xfrm>
          <a:prstGeom prst="rect">
            <a:avLst/>
          </a:prstGeom>
          <a:noFill/>
        </p:spPr>
        <p:txBody>
          <a:bodyPr wrap="square">
            <a:spAutoFit/>
          </a:bodyPr>
          <a:lstStyle/>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6: Device sanitization procedures are performed at par or better with industry standards.</a:t>
            </a:r>
          </a:p>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7: Periodic briefings on device sanitization.</a:t>
            </a:r>
          </a:p>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8: Identification, authorization, and authentication are established before sanitization can occur.</a:t>
            </a:r>
          </a:p>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9: Certifications are established and achieved for employee to sanitize device.</a:t>
            </a:r>
          </a:p>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10: 3</a:t>
            </a:r>
            <a:r>
              <a:rPr lang="en-US" sz="1400" b="1" baseline="30000" dirty="0">
                <a:solidFill>
                  <a:schemeClr val="bg1"/>
                </a:solidFill>
                <a:effectLst/>
                <a:latin typeface="Times New Roman" panose="02020603050405020304" pitchFamily="18" charset="0"/>
                <a:ea typeface="Times New Roman" panose="02020603050405020304" pitchFamily="18" charset="0"/>
              </a:rPr>
              <a:t>rd</a:t>
            </a:r>
            <a:r>
              <a:rPr lang="en-US" sz="1400" b="1" dirty="0">
                <a:solidFill>
                  <a:schemeClr val="bg1"/>
                </a:solidFill>
                <a:effectLst/>
                <a:latin typeface="Times New Roman" panose="02020603050405020304" pitchFamily="18" charset="0"/>
                <a:ea typeface="Times New Roman" panose="02020603050405020304" pitchFamily="18" charset="0"/>
              </a:rPr>
              <a:t> party audit is performed to verify sanitization.</a:t>
            </a:r>
          </a:p>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11: Cost-Benefit analysis supporting the use of device sanitization are being utilized.</a:t>
            </a:r>
          </a:p>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12: Sanitization processes coordinate with overall IT and organization processes.</a:t>
            </a:r>
          </a:p>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13: Sanitization reports are linked to organization objectives.</a:t>
            </a:r>
          </a:p>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14: Responsibilities and standards for device sanitization are constantly enforced.</a:t>
            </a:r>
          </a:p>
          <a:p>
            <a:pPr marL="0" marR="0" indent="0">
              <a:lnSpc>
                <a:spcPct val="197000"/>
              </a:lnSpc>
              <a:spcBef>
                <a:spcPts val="0"/>
              </a:spcBef>
              <a:spcAft>
                <a:spcPts val="0"/>
              </a:spcAft>
            </a:pPr>
            <a:r>
              <a:rPr lang="en-US" sz="1400" b="1" dirty="0">
                <a:solidFill>
                  <a:schemeClr val="bg1"/>
                </a:solidFill>
                <a:effectLst/>
                <a:latin typeface="Times New Roman" panose="02020603050405020304" pitchFamily="18" charset="0"/>
                <a:ea typeface="Times New Roman" panose="02020603050405020304" pitchFamily="18" charset="0"/>
              </a:rPr>
              <a:t>15:  The policies and practices of sanitization must be redundant with no single point of failure.</a:t>
            </a:r>
          </a:p>
        </p:txBody>
      </p:sp>
      <p:sp>
        <p:nvSpPr>
          <p:cNvPr id="15" name="TextBox 14">
            <a:extLst>
              <a:ext uri="{FF2B5EF4-FFF2-40B4-BE49-F238E27FC236}">
                <a16:creationId xmlns:a16="http://schemas.microsoft.com/office/drawing/2014/main" id="{0799BCA6-1748-7771-88E3-3A5151EE17F4}"/>
              </a:ext>
            </a:extLst>
          </p:cNvPr>
          <p:cNvSpPr txBox="1"/>
          <p:nvPr/>
        </p:nvSpPr>
        <p:spPr>
          <a:xfrm>
            <a:off x="381172" y="-55046"/>
            <a:ext cx="6178378" cy="710194"/>
          </a:xfrm>
          <a:prstGeom prst="rect">
            <a:avLst/>
          </a:prstGeom>
          <a:noFill/>
        </p:spPr>
        <p:txBody>
          <a:bodyPr wrap="square">
            <a:spAutoFit/>
          </a:bodyPr>
          <a:lstStyle/>
          <a:p>
            <a:pPr marL="0" marR="0" indent="-6350">
              <a:lnSpc>
                <a:spcPct val="197000"/>
              </a:lnSpc>
              <a:spcBef>
                <a:spcPts val="0"/>
              </a:spcBef>
              <a:spcAft>
                <a:spcPts val="0"/>
              </a:spcAft>
            </a:pPr>
            <a:r>
              <a:rPr lang="en-US" sz="2400" b="1" u="sng" dirty="0">
                <a:solidFill>
                  <a:schemeClr val="accent3">
                    <a:lumMod val="50000"/>
                  </a:schemeClr>
                </a:solidFill>
                <a:effectLst/>
                <a:latin typeface="Times New Roman" panose="02020603050405020304" pitchFamily="18" charset="0"/>
                <a:ea typeface="Times New Roman" panose="02020603050405020304" pitchFamily="18" charset="0"/>
              </a:rPr>
              <a:t>Desired Risk Management Objectives.</a:t>
            </a:r>
          </a:p>
        </p:txBody>
      </p:sp>
      <p:pic>
        <p:nvPicPr>
          <p:cNvPr id="17" name="Audio Recording Nov 22, 2022 at 10:50:04 PM">
            <a:hlinkClick r:id="" action="ppaction://media"/>
            <a:extLst>
              <a:ext uri="{FF2B5EF4-FFF2-40B4-BE49-F238E27FC236}">
                <a16:creationId xmlns:a16="http://schemas.microsoft.com/office/drawing/2014/main" id="{28013F04-4168-193C-57C2-4294BB759A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1650" y="5381626"/>
            <a:ext cx="812800" cy="812800"/>
          </a:xfrm>
          <a:prstGeom prst="rect">
            <a:avLst/>
          </a:prstGeom>
        </p:spPr>
      </p:pic>
    </p:spTree>
    <p:extLst>
      <p:ext uri="{BB962C8B-B14F-4D97-AF65-F5344CB8AC3E}">
        <p14:creationId xmlns:p14="http://schemas.microsoft.com/office/powerpoint/2010/main" val="198208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4">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Pit crew approaches racecar during race">
            <a:extLst>
              <a:ext uri="{FF2B5EF4-FFF2-40B4-BE49-F238E27FC236}">
                <a16:creationId xmlns:a16="http://schemas.microsoft.com/office/drawing/2014/main" id="{F7DCFB23-CA1E-AE40-C3BB-78A489FEB708}"/>
              </a:ext>
            </a:extLst>
          </p:cNvPr>
          <p:cNvPicPr>
            <a:picLocks noChangeAspect="1"/>
          </p:cNvPicPr>
          <p:nvPr/>
        </p:nvPicPr>
        <p:blipFill rotWithShape="1">
          <a:blip r:embed="rId5">
            <a:alphaModFix amt="60000"/>
          </a:blip>
          <a:srcRect t="19212" r="-1" b="5279"/>
          <a:stretch/>
        </p:blipFill>
        <p:spPr>
          <a:xfrm>
            <a:off x="-1524" y="1376"/>
            <a:ext cx="12188952" cy="6856624"/>
          </a:xfrm>
          <a:prstGeom prst="rect">
            <a:avLst/>
          </a:prstGeom>
        </p:spPr>
      </p:pic>
      <p:sp>
        <p:nvSpPr>
          <p:cNvPr id="9" name="TextBox 8">
            <a:extLst>
              <a:ext uri="{FF2B5EF4-FFF2-40B4-BE49-F238E27FC236}">
                <a16:creationId xmlns:a16="http://schemas.microsoft.com/office/drawing/2014/main" id="{7B052BA8-D98C-E1B5-1ED9-091D1B37B662}"/>
              </a:ext>
            </a:extLst>
          </p:cNvPr>
          <p:cNvSpPr txBox="1"/>
          <p:nvPr/>
        </p:nvSpPr>
        <p:spPr>
          <a:xfrm>
            <a:off x="6203403" y="-846710"/>
            <a:ext cx="4795282" cy="5018227"/>
          </a:xfrm>
          <a:prstGeom prst="rect">
            <a:avLst/>
          </a:prstGeom>
        </p:spPr>
        <p:txBody>
          <a:bodyPr vert="horz" lIns="91440" tIns="45720" rIns="91440" bIns="45720" rtlCol="0" anchor="ctr">
            <a:normAutofit/>
          </a:bodyPr>
          <a:lstStyle/>
          <a:p>
            <a:pPr marL="0" marR="0" indent="-6350">
              <a:spcBef>
                <a:spcPct val="0"/>
              </a:spcBef>
              <a:spcAft>
                <a:spcPts val="600"/>
              </a:spcAft>
            </a:pPr>
            <a:r>
              <a:rPr lang="en-US" sz="4400" b="1" u="sng" dirty="0">
                <a:solidFill>
                  <a:srgbClr val="FFFFFF"/>
                </a:solidFill>
                <a:latin typeface="+mj-lt"/>
                <a:ea typeface="+mj-ea"/>
                <a:cs typeface="+mj-cs"/>
              </a:rPr>
              <a:t>Recovery Time Objective.</a:t>
            </a:r>
            <a:endParaRPr lang="en-US" sz="4400" b="1" dirty="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1010694" y="920462"/>
            <a:ext cx="4977905" cy="5017076"/>
          </a:xfrm>
        </p:spPr>
        <p:txBody>
          <a:bodyPr vert="horz" lIns="91440" tIns="45720" rIns="91440" bIns="45720" rtlCol="0" anchor="ctr">
            <a:noAutofit/>
          </a:bodyPr>
          <a:lstStyle/>
          <a:p>
            <a:pPr marL="0" marR="0" indent="0">
              <a:spcBef>
                <a:spcPts val="0"/>
              </a:spcBef>
              <a:spcAft>
                <a:spcPts val="600"/>
              </a:spcAft>
              <a:buNone/>
            </a:pPr>
            <a:r>
              <a:rPr lang="en-US" sz="2400" b="1" dirty="0">
                <a:solidFill>
                  <a:srgbClr val="FFFFFF"/>
                </a:solidFill>
                <a:effectLst/>
              </a:rPr>
              <a:t>The recovery time objectives associated with this plan is to decrease downtime risk with minimal investment in resources. By establishing and enforcing sanitization procedures the company mitigates risks that could lead to disaster. This positively effects the business impact analysis and disaster recovery time planning with little investment and big returns on mitigated risk.</a:t>
            </a:r>
          </a:p>
        </p:txBody>
      </p:sp>
      <p:pic>
        <p:nvPicPr>
          <p:cNvPr id="14" name="Audio Recording Nov 22, 2022 at 10:51:56 PM">
            <a:hlinkClick r:id="" action="ppaction://media"/>
            <a:extLst>
              <a:ext uri="{FF2B5EF4-FFF2-40B4-BE49-F238E27FC236}">
                <a16:creationId xmlns:a16="http://schemas.microsoft.com/office/drawing/2014/main" id="{3F0968B0-7E8D-784E-D42C-E22FF9DDE5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75213" y="4171517"/>
            <a:ext cx="812800" cy="812800"/>
          </a:xfrm>
          <a:prstGeom prst="rect">
            <a:avLst/>
          </a:prstGeom>
        </p:spPr>
      </p:pic>
    </p:spTree>
    <p:extLst>
      <p:ext uri="{BB962C8B-B14F-4D97-AF65-F5344CB8AC3E}">
        <p14:creationId xmlns:p14="http://schemas.microsoft.com/office/powerpoint/2010/main" val="4186735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2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Blockprint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Balancing A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1271</Words>
  <Application>Microsoft Macintosh PowerPoint</Application>
  <PresentationFormat>Widescreen</PresentationFormat>
  <Paragraphs>96</Paragraphs>
  <Slides>13</Slides>
  <Notes>0</Notes>
  <HiddenSlides>0</HiddenSlides>
  <MMClips>13</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13</vt:i4>
      </vt:variant>
    </vt:vector>
  </HeadingPairs>
  <TitlesOfParts>
    <vt:vector size="25" baseType="lpstr">
      <vt:lpstr>Arial</vt:lpstr>
      <vt:lpstr>Avenir Next LT Pro</vt:lpstr>
      <vt:lpstr>AvenirNext LT Pro Medium</vt:lpstr>
      <vt:lpstr>Calibri</vt:lpstr>
      <vt:lpstr>Segoe UI</vt:lpstr>
      <vt:lpstr>Segoe UI Light</vt:lpstr>
      <vt:lpstr>Times New Roman</vt:lpstr>
      <vt:lpstr>BlockprintVTI</vt:lpstr>
      <vt:lpstr>Balancing Act</vt:lpstr>
      <vt:lpstr>Wellspring</vt:lpstr>
      <vt:lpstr>Star of the show</vt:lpstr>
      <vt:lpstr>Amusements</vt:lpstr>
      <vt:lpstr>ISEC0655 Fall 2022 Assignment #2 Executive Summary:  Policy of Old computer and device sanitation </vt:lpstr>
      <vt:lpstr>Business Overview.</vt:lpstr>
      <vt:lpstr>Current State of Old Computer and Device Sanitation Policy.</vt:lpstr>
      <vt:lpstr>The Capability Maturity Model. </vt:lpstr>
      <vt:lpstr>Gap Analysis Statements. </vt:lpstr>
      <vt:lpstr>Unmitigated Risks.</vt:lpstr>
      <vt:lpstr>Desired Governance Objectives and Outcomes.  </vt:lpstr>
      <vt:lpstr>PowerPoint Presentation</vt:lpstr>
      <vt:lpstr>PowerPoint Presentation</vt:lpstr>
      <vt:lpstr>PowerPoint Presentation</vt:lpstr>
      <vt:lpstr>Implementation plan, resources needed, and a plan on how to gather support.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2022-11-23T05:00:21Z</dcterms:modified>
</cp:coreProperties>
</file>